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335" r:id="rId7"/>
    <p:sldId id="278" r:id="rId8"/>
    <p:sldId id="334" r:id="rId9"/>
    <p:sldId id="336" r:id="rId10"/>
    <p:sldId id="338" r:id="rId11"/>
    <p:sldId id="282" r:id="rId12"/>
    <p:sldId id="280" r:id="rId13"/>
    <p:sldId id="339" r:id="rId14"/>
    <p:sldId id="277" r:id="rId15"/>
    <p:sldId id="340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BF5"/>
    <a:srgbClr val="E3F547"/>
    <a:srgbClr val="F0EE84"/>
    <a:srgbClr val="EAE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2E7974-D754-497F-BD39-F48D77006B20}" v="4575" dt="2025-07-08T00:30:40.56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879" autoAdjust="0"/>
  </p:normalViewPr>
  <p:slideViewPr>
    <p:cSldViewPr snapToGrid="0">
      <p:cViewPr varScale="1">
        <p:scale>
          <a:sx n="118" d="100"/>
          <a:sy n="118" d="100"/>
        </p:scale>
        <p:origin x="108" y="13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90" d="100"/>
          <a:sy n="90" d="100"/>
        </p:scale>
        <p:origin x="3024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3600ACF4-F671-499E-B3EE-5998AB10BB58}" type="datetime1">
              <a:rPr lang="es-ES" smtClean="0"/>
              <a:t>07/07/2025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F757874-EF65-4B61-B062-40C932C8129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DC0790B-61F2-4298-9492-23FD7E045381}" type="datetime1">
              <a:rPr lang="es-ES" smtClean="0"/>
              <a:t>07/07/2025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55247812-3409-784D-BAE7-ABE53735D5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87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1C4A9-FE03-3EB3-D613-56EBEA6D4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09667CE-3AE9-CCE2-F8ED-83699EAC6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9B9F57-0B9C-4296-6D8A-4EFFF88E3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406AA6-6717-976A-19F0-5B6034309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91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596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0526C-5F99-AEEE-72C4-45B25CD5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63A7A3-FAF6-DC16-491D-D8FCF824B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BC257B-32FD-E1A5-5217-06C87CCEF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F79C5C-E36F-9694-2BAC-034A37FA7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16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42D51-B6EB-8D7C-B295-FC6F750D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0801A5-3E84-75D5-DED8-27ED9060E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7E7F48B-25CF-6269-4D07-877648BEA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C07990-7593-A33F-65D4-1306813192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5247812-3409-784D-BAE7-ABE53735D59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114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BF3DE08-DDA1-43D4-9BF9-28DF5F838EFE}" type="datetime1">
              <a:rPr lang="es-ES" smtClean="0"/>
              <a:t>07/07/2025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2F1E67E-5A92-4F17-9C1E-9F84D664340B}" type="datetime1">
              <a:rPr lang="es-ES" smtClean="0"/>
              <a:t>07/07/2025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rtlCol="0" anchor="b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96538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rtlCol="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s-ES"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es-ES"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es-ES"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es-ES"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07/07/2025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04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es-ES" sz="1800" cap="all" spc="300" baseline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es-ES" sz="48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contenido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1C92E66-5A0A-4082-82B9-DF5FAE67E8B5}" type="datetime1">
              <a:rPr lang="es-ES" smtClean="0"/>
              <a:t>07/07/2025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es-ES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es-ES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es-ES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es-ES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4" name="Marcador de contenido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7DFBD0-63BE-4151-A107-267781679748}" type="datetime1">
              <a:rPr lang="es-ES" smtClean="0"/>
              <a:t>07/07/2025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contenido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8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4" name="Marcador de contenido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s-ES" sz="1200"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tabla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26E8A77-02BA-4760-9B81-884EF78E193A}" type="datetime1">
              <a:rPr lang="es-ES" smtClean="0"/>
              <a:t>07/07/2025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32B6C817-7778-4FFB-BB29-CD03A1C79E28}" type="datetime1">
              <a:rPr lang="es-ES" smtClean="0"/>
              <a:t>07/07/2025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  <p:sldLayoutId id="214748366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mailto:lamachine@lamachine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mujer&#10;&#10;El contenido generado por IA puede ser incorrecto.">
            <a:extLst>
              <a:ext uri="{FF2B5EF4-FFF2-40B4-BE49-F238E27FC236}">
                <a16:creationId xmlns:a16="http://schemas.microsoft.com/office/drawing/2014/main" id="{6DE27917-778B-CF21-1DD0-A29D87735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" y="3363"/>
            <a:ext cx="12182474" cy="6851275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4049" y="511971"/>
            <a:ext cx="9737911" cy="4109755"/>
          </a:xfrm>
        </p:spPr>
        <p:txBody>
          <a:bodyPr rtlCol="0"/>
          <a:lstStyle>
            <a:defPPr>
              <a:defRPr lang="es-ES"/>
            </a:defPPr>
          </a:lstStyle>
          <a:p>
            <a:br>
              <a:rPr lang="es-ES" sz="4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Walbaum Display Light"/>
              </a:rPr>
            </a:br>
            <a:br>
              <a:rPr lang="es-ES" sz="4000" b="1" dirty="0">
                <a:latin typeface="Walbaum Display Light"/>
              </a:rPr>
            </a:br>
            <a:br>
              <a:rPr lang="es-ES" sz="4000" b="1" dirty="0">
                <a:latin typeface="Walbaum Display Light"/>
              </a:rPr>
            </a:br>
            <a:r>
              <a:rPr lang="es-ES" sz="4400" b="1" dirty="0">
                <a:solidFill>
                  <a:schemeClr val="accent5">
                    <a:lumMod val="49000"/>
                    <a:lumOff val="51000"/>
                  </a:schemeClr>
                </a:solidFill>
                <a:latin typeface="Walbaum Display Light"/>
              </a:rPr>
              <a:t> </a:t>
            </a:r>
            <a:br>
              <a:rPr lang="es-ES" sz="4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Walbaum Display Light"/>
                <a:ea typeface="+mj-lt"/>
                <a:cs typeface="+mj-lt"/>
              </a:rPr>
            </a:br>
            <a:r>
              <a:rPr lang="es-ES" sz="6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Calibri Light"/>
                <a:ea typeface="+mj-lt"/>
                <a:cs typeface="+mj-lt"/>
              </a:rPr>
              <a:t>Transformando</a:t>
            </a:r>
            <a:r>
              <a:rPr lang="es-ES" sz="6000" b="1" dirty="0">
                <a:solidFill>
                  <a:schemeClr val="accent5">
                    <a:lumMod val="10000"/>
                    <a:lumOff val="90000"/>
                  </a:schemeClr>
                </a:solidFill>
                <a:ea typeface="+mj-lt"/>
                <a:cs typeface="+mj-lt"/>
              </a:rPr>
              <a:t> el Mantenimiento Predictivo</a:t>
            </a:r>
            <a:br>
              <a:rPr lang="es-ES" sz="6000" b="1" dirty="0">
                <a:solidFill>
                  <a:schemeClr val="accent5">
                    <a:lumMod val="10000"/>
                    <a:lumOff val="90000"/>
                  </a:schemeClr>
                </a:solidFill>
                <a:ea typeface="+mj-lt"/>
                <a:cs typeface="+mj-lt"/>
              </a:rPr>
            </a:br>
            <a:br>
              <a:rPr lang="es-ES" sz="6000" b="1" dirty="0">
                <a:ea typeface="+mj-lt"/>
                <a:cs typeface="+mj-lt"/>
              </a:rPr>
            </a:br>
            <a:r>
              <a:rPr lang="es-ES" sz="6000" b="1" dirty="0">
                <a:solidFill>
                  <a:srgbClr val="FFFF00"/>
                </a:solidFill>
                <a:ea typeface="+mj-lt"/>
                <a:cs typeface="+mj-lt"/>
              </a:rPr>
              <a:t> </a:t>
            </a:r>
            <a:br>
              <a:rPr lang="es-ES" sz="6000" b="1" dirty="0">
                <a:solidFill>
                  <a:srgbClr val="FFFF00"/>
                </a:solidFill>
                <a:ea typeface="+mj-lt"/>
                <a:cs typeface="+mj-lt"/>
              </a:rPr>
            </a:br>
            <a:r>
              <a:rPr lang="es-ES" sz="2800" b="1" dirty="0">
                <a:solidFill>
                  <a:srgbClr val="FFFF00"/>
                </a:solidFill>
                <a:ea typeface="+mj-lt"/>
                <a:cs typeface="+mj-lt"/>
              </a:rPr>
              <a:t>Machine </a:t>
            </a:r>
            <a:r>
              <a:rPr lang="es-ES" sz="2800" b="1" dirty="0" err="1">
                <a:solidFill>
                  <a:srgbClr val="FFFF00"/>
                </a:solidFill>
                <a:ea typeface="+mj-lt"/>
                <a:cs typeface="+mj-lt"/>
              </a:rPr>
              <a:t>Learning</a:t>
            </a:r>
            <a:br>
              <a:rPr lang="es-ES" sz="36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Calibri Light"/>
                <a:ea typeface="Calibri Light"/>
                <a:cs typeface="Calibri Light"/>
              </a:rPr>
            </a:br>
            <a:br>
              <a:rPr lang="es-ES" sz="4000" b="1" dirty="0">
                <a:latin typeface="Walbaum Display Light"/>
              </a:rPr>
            </a:br>
            <a:r>
              <a:rPr lang="es-ES" sz="2000" dirty="0">
                <a:solidFill>
                  <a:schemeClr val="accent5">
                    <a:lumMod val="10000"/>
                    <a:lumOff val="90000"/>
                  </a:schemeClr>
                </a:solidFill>
                <a:latin typeface="Univers Light"/>
              </a:rPr>
              <a:t>Leire Alonso Polanco 8 de Julio 2025</a:t>
            </a:r>
          </a:p>
          <a:p>
            <a:endParaRPr lang="es-ES" sz="3600" b="1" dirty="0">
              <a:latin typeface="Walbaum Display Light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EF5998-523D-F7E7-9324-A11A0A4C62E2}"/>
              </a:ext>
            </a:extLst>
          </p:cNvPr>
          <p:cNvSpPr/>
          <p:nvPr/>
        </p:nvSpPr>
        <p:spPr>
          <a:xfrm>
            <a:off x="4345856" y="3926017"/>
            <a:ext cx="3511429" cy="90725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cap="all" baseline="0">
                <a:solidFill>
                  <a:srgbClr val="EAED9D"/>
                </a:solidFill>
                <a:latin typeface="Walbaum Display Light"/>
              </a:rPr>
              <a:t>lapredict</a:t>
            </a:r>
            <a:r>
              <a:rPr lang="es-ES" sz="4400">
                <a:latin typeface="Walbaum Display Light"/>
                <a:ea typeface="Walbaum Display Light"/>
                <a:cs typeface="Walbaum Display Light"/>
              </a:rPr>
              <a:t>​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91B5-F60A-9AC3-7990-3F575CF2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mujer&#10;&#10;El contenido generado por IA puede ser incorrecto.">
            <a:extLst>
              <a:ext uri="{FF2B5EF4-FFF2-40B4-BE49-F238E27FC236}">
                <a16:creationId xmlns:a16="http://schemas.microsoft.com/office/drawing/2014/main" id="{3731815F-15A8-CDAB-8FD6-1D72CFB05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" y="3362"/>
            <a:ext cx="12182474" cy="6851275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CB6F7DA-477A-3C40-C4BF-41CFD8659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4049" y="511971"/>
            <a:ext cx="9737911" cy="938491"/>
          </a:xfrm>
        </p:spPr>
        <p:txBody>
          <a:bodyPr rtlCol="0"/>
          <a:lstStyle>
            <a:defPPr>
              <a:defRPr lang="es-ES"/>
            </a:defPPr>
          </a:lstStyle>
          <a:p>
            <a:br>
              <a:rPr lang="es-ES" sz="4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Walbaum Display Light"/>
              </a:rPr>
            </a:br>
            <a:br>
              <a:rPr lang="es-ES" sz="4000" b="1" dirty="0">
                <a:latin typeface="Walbaum Display Light"/>
              </a:rPr>
            </a:br>
            <a:br>
              <a:rPr lang="es-ES" sz="4000" b="1" dirty="0">
                <a:latin typeface="Walbaum Display Light"/>
              </a:rPr>
            </a:br>
            <a:r>
              <a:rPr lang="es-ES" sz="4400" b="1" dirty="0">
                <a:solidFill>
                  <a:schemeClr val="accent5">
                    <a:lumMod val="49000"/>
                    <a:lumOff val="51000"/>
                  </a:schemeClr>
                </a:solidFill>
                <a:latin typeface="Walbaum Display Light"/>
              </a:rPr>
              <a:t> </a:t>
            </a:r>
            <a:br>
              <a:rPr lang="es-ES" sz="4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Walbaum Display Light"/>
                <a:ea typeface="+mj-lt"/>
                <a:cs typeface="+mj-lt"/>
              </a:rPr>
            </a:br>
            <a:r>
              <a:rPr lang="es-ES" sz="44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Calibri Light"/>
                <a:ea typeface="+mj-lt"/>
                <a:cs typeface="+mj-lt"/>
              </a:rPr>
              <a:t>¿COMO VISUALIZAMOS LOS RESULTADOS?</a:t>
            </a:r>
            <a:br>
              <a:rPr lang="es-ES" sz="6000" b="1" dirty="0">
                <a:solidFill>
                  <a:schemeClr val="accent5">
                    <a:lumMod val="10000"/>
                    <a:lumOff val="90000"/>
                  </a:schemeClr>
                </a:solidFill>
                <a:ea typeface="+mj-lt"/>
                <a:cs typeface="+mj-lt"/>
              </a:rPr>
            </a:br>
            <a:br>
              <a:rPr lang="es-ES" sz="6000" b="1" dirty="0">
                <a:ea typeface="+mj-lt"/>
                <a:cs typeface="+mj-lt"/>
              </a:rPr>
            </a:br>
            <a:endParaRPr lang="es-ES" sz="2000">
              <a:solidFill>
                <a:schemeClr val="accent5">
                  <a:lumMod val="10000"/>
                  <a:lumOff val="90000"/>
                </a:schemeClr>
              </a:solidFill>
              <a:latin typeface="Univers Light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FC0E5B0-60BD-F647-C428-25A0584F4A9E}"/>
              </a:ext>
            </a:extLst>
          </p:cNvPr>
          <p:cNvSpPr/>
          <p:nvPr/>
        </p:nvSpPr>
        <p:spPr>
          <a:xfrm>
            <a:off x="4569974" y="4396664"/>
            <a:ext cx="3511429" cy="90725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cap="all" baseline="0">
                <a:solidFill>
                  <a:srgbClr val="EAED9D"/>
                </a:solidFill>
                <a:latin typeface="Walbaum Display Light"/>
              </a:rPr>
              <a:t>lapredict</a:t>
            </a:r>
            <a:r>
              <a:rPr lang="es-ES" sz="4400">
                <a:latin typeface="Walbaum Display Light"/>
                <a:ea typeface="Walbaum Display Light"/>
                <a:cs typeface="Walbaum Display Light"/>
              </a:rPr>
              <a:t>​</a:t>
            </a:r>
            <a:endParaRPr lang="es-ES"/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1D4A0056-FF0A-D88D-A776-3DB3DFCF18C6}"/>
              </a:ext>
            </a:extLst>
          </p:cNvPr>
          <p:cNvSpPr txBox="1">
            <a:spLocks/>
          </p:cNvSpPr>
          <p:nvPr/>
        </p:nvSpPr>
        <p:spPr>
          <a:xfrm>
            <a:off x="1453685" y="1897017"/>
            <a:ext cx="9737911" cy="93849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s-ES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ES" sz="4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Walbaum Display Light"/>
              </a:rPr>
            </a:br>
            <a:br>
              <a:rPr lang="es-ES" sz="4000" b="1" dirty="0">
                <a:latin typeface="Walbaum Display Light"/>
              </a:rPr>
            </a:br>
            <a:br>
              <a:rPr lang="es-ES" sz="4000" b="1" dirty="0">
                <a:latin typeface="Walbaum Display Light"/>
              </a:rPr>
            </a:br>
            <a:r>
              <a:rPr lang="es-ES" sz="4400" b="1" dirty="0">
                <a:solidFill>
                  <a:schemeClr val="accent5">
                    <a:lumMod val="49000"/>
                    <a:lumOff val="51000"/>
                  </a:schemeClr>
                </a:solidFill>
                <a:latin typeface="Walbaum Display Light"/>
              </a:rPr>
              <a:t> </a:t>
            </a:r>
            <a:br>
              <a:rPr lang="es-ES" sz="4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Walbaum Display Light"/>
                <a:ea typeface="+mj-lt"/>
                <a:cs typeface="+mj-lt"/>
              </a:rPr>
            </a:br>
            <a:r>
              <a:rPr lang="es-ES" sz="2400" b="1" dirty="0">
                <a:latin typeface="Walbaum Display Light"/>
                <a:ea typeface="+mj-lt"/>
                <a:cs typeface="+mj-lt"/>
              </a:rPr>
              <a:t>unos segundos por favor...</a:t>
            </a:r>
          </a:p>
          <a:p>
            <a:endParaRPr lang="es-ES" sz="2400" b="1" dirty="0">
              <a:latin typeface="Walbaum Display Light"/>
              <a:ea typeface="+mj-lt"/>
              <a:cs typeface="+mj-lt"/>
            </a:endParaRPr>
          </a:p>
          <a:p>
            <a:r>
              <a:rPr lang="es-ES" sz="2400" b="1" dirty="0">
                <a:latin typeface="Walbaum Display Light"/>
                <a:ea typeface="+mj-lt"/>
                <a:cs typeface="+mj-lt"/>
              </a:rPr>
              <a:t>El sistema de machine </a:t>
            </a:r>
            <a:r>
              <a:rPr lang="es-ES" sz="2400" b="1" err="1">
                <a:latin typeface="Walbaum Display Light"/>
                <a:ea typeface="+mj-lt"/>
                <a:cs typeface="+mj-lt"/>
              </a:rPr>
              <a:t>learning</a:t>
            </a:r>
            <a:endParaRPr lang="es-ES" sz="2400">
              <a:solidFill>
                <a:srgbClr val="D2D3FF"/>
              </a:solidFill>
              <a:latin typeface="Univers Light"/>
              <a:ea typeface="+mj-lt"/>
              <a:cs typeface="+mj-lt"/>
            </a:endParaRPr>
          </a:p>
          <a:p>
            <a:r>
              <a:rPr lang="es-ES" sz="2400" b="1" dirty="0">
                <a:latin typeface="Walbaum Display Light"/>
                <a:ea typeface="+mj-lt"/>
                <a:cs typeface="+mj-lt"/>
              </a:rPr>
              <a:t> generado por</a:t>
            </a:r>
            <a:br>
              <a:rPr lang="es-ES" sz="2400" b="1" dirty="0">
                <a:ea typeface="+mj-lt"/>
                <a:cs typeface="+mj-lt"/>
              </a:rPr>
            </a:br>
            <a:endParaRPr lang="es-ES" sz="2000">
              <a:solidFill>
                <a:schemeClr val="accent5">
                  <a:lumMod val="10000"/>
                  <a:lumOff val="90000"/>
                </a:schemeClr>
              </a:solidFill>
              <a:latin typeface="Univers Light"/>
            </a:endParaRP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6AB3C1AF-F140-4FB5-FA6D-FAAF29C7D215}"/>
              </a:ext>
            </a:extLst>
          </p:cNvPr>
          <p:cNvSpPr txBox="1">
            <a:spLocks/>
          </p:cNvSpPr>
          <p:nvPr/>
        </p:nvSpPr>
        <p:spPr>
          <a:xfrm>
            <a:off x="1453684" y="5673399"/>
            <a:ext cx="9737911" cy="93849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s-ES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ES" sz="2800" b="1" dirty="0">
                <a:latin typeface="Walbaum Display Light"/>
                <a:ea typeface="+mj-lt"/>
                <a:cs typeface="+mj-lt"/>
              </a:rPr>
            </a:br>
            <a:r>
              <a:rPr lang="es-ES" sz="2400" b="1" dirty="0">
                <a:latin typeface="Walbaum Display Light"/>
                <a:ea typeface="+mj-lt"/>
                <a:cs typeface="+mj-lt"/>
              </a:rPr>
              <a:t>está trabajand</a:t>
            </a:r>
            <a:r>
              <a:rPr lang="es-ES" sz="2800" b="1" dirty="0">
                <a:latin typeface="Walbaum Display Light"/>
                <a:ea typeface="+mj-lt"/>
                <a:cs typeface="+mj-lt"/>
              </a:rPr>
              <a:t>o</a:t>
            </a:r>
            <a:br>
              <a:rPr lang="es-ES" sz="6000" b="1" dirty="0">
                <a:ea typeface="+mj-lt"/>
                <a:cs typeface="+mj-lt"/>
              </a:rPr>
            </a:br>
            <a:endParaRPr lang="es-ES" sz="2000">
              <a:solidFill>
                <a:schemeClr val="accent5">
                  <a:lumMod val="10000"/>
                  <a:lumOff val="90000"/>
                </a:schemeClr>
              </a:solidFill>
              <a:latin typeface="Univers Ligh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C56F1D-DCDB-000D-D256-5665AE7CEB1C}"/>
              </a:ext>
            </a:extLst>
          </p:cNvPr>
          <p:cNvSpPr txBox="1"/>
          <p:nvPr/>
        </p:nvSpPr>
        <p:spPr>
          <a:xfrm>
            <a:off x="4814048" y="5307107"/>
            <a:ext cx="344917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cap="all" dirty="0">
                <a:solidFill>
                  <a:srgbClr val="FFFF00"/>
                </a:solidFill>
                <a:latin typeface="Calibri Light"/>
              </a:rPr>
              <a:t>Machine </a:t>
            </a:r>
            <a:r>
              <a:rPr lang="es-ES" sz="2800" b="1" cap="all" err="1">
                <a:solidFill>
                  <a:srgbClr val="FFFF00"/>
                </a:solidFill>
                <a:latin typeface="Calibri Light"/>
              </a:rPr>
              <a:t>Learning</a:t>
            </a:r>
            <a:r>
              <a:rPr lang="es-ES" sz="2800" dirty="0">
                <a:latin typeface="Calibri Light"/>
              </a:rPr>
              <a:t>​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95816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808006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rtl="0"/>
            <a:r>
              <a:rPr lang="es-ES" dirty="0"/>
              <a:t>planificación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7231" y="1471251"/>
            <a:ext cx="6444817" cy="3916812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r>
              <a:rPr lang="es-ES" sz="2200" dirty="0">
                <a:ea typeface="+mn-lt"/>
                <a:cs typeface="+mn-lt"/>
              </a:rPr>
              <a:t>Si estás listo para dar el siguiente paso e implementar las últimas tecnologías en mantenimiento predictivo, te invitamos a contratar nuestro servicio especializado en el desarrollo de modelos de Machine </a:t>
            </a:r>
            <a:r>
              <a:rPr lang="es-ES" sz="2200" dirty="0" err="1">
                <a:ea typeface="+mn-lt"/>
                <a:cs typeface="+mn-lt"/>
              </a:rPr>
              <a:t>Learning</a:t>
            </a:r>
            <a:r>
              <a:rPr lang="es-ES" sz="2200" dirty="0">
                <a:ea typeface="+mn-lt"/>
                <a:cs typeface="+mn-lt"/>
              </a:rPr>
              <a:t>. Creamos soluciones a medida que te permitirán anticipar fallos, reducir costes operativos y optimizar la gestión de tus activos críticos.</a:t>
            </a:r>
            <a:endParaRPr lang="es-ES" dirty="0"/>
          </a:p>
        </p:txBody>
      </p:sp>
      <p:pic>
        <p:nvPicPr>
          <p:cNvPr id="15" name="Marcador de posición de imagen 5" descr="Una persona mirando planos en una pared de ladrillo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77C75707-DBF4-C07B-615D-B9492853E1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29" b="10048"/>
          <a:stretch>
            <a:fillRect/>
          </a:stretch>
        </p:blipFill>
        <p:spPr>
          <a:xfrm>
            <a:off x="464344" y="3878683"/>
            <a:ext cx="9906009" cy="21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21C4A-F562-E4FF-8153-0FF1720A6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mujer&#10;&#10;El contenido generado por IA puede ser incorrecto.">
            <a:extLst>
              <a:ext uri="{FF2B5EF4-FFF2-40B4-BE49-F238E27FC236}">
                <a16:creationId xmlns:a16="http://schemas.microsoft.com/office/drawing/2014/main" id="{48F5B77B-6A8D-2D24-D881-815381DE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" y="3363"/>
            <a:ext cx="12182474" cy="6851275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3097298-7FEA-A9A4-AD74-53A46090A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4049" y="1049853"/>
            <a:ext cx="9737911" cy="3639108"/>
          </a:xfrm>
        </p:spPr>
        <p:txBody>
          <a:bodyPr rtlCol="0"/>
          <a:lstStyle>
            <a:defPPr>
              <a:defRPr lang="es-ES"/>
            </a:defPPr>
          </a:lstStyle>
          <a:p>
            <a:br>
              <a:rPr lang="es-ES" sz="4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Walbaum Display Light"/>
              </a:rPr>
            </a:br>
            <a:br>
              <a:rPr lang="es-ES" sz="4000" b="1" dirty="0">
                <a:latin typeface="Walbaum Display Light"/>
              </a:rPr>
            </a:br>
            <a:br>
              <a:rPr lang="es-ES" sz="4000" b="1" dirty="0">
                <a:latin typeface="Walbaum Display Light"/>
              </a:rPr>
            </a:br>
            <a:r>
              <a:rPr lang="es-ES" sz="4400" b="1" dirty="0">
                <a:solidFill>
                  <a:schemeClr val="accent5">
                    <a:lumMod val="49000"/>
                    <a:lumOff val="51000"/>
                  </a:schemeClr>
                </a:solidFill>
                <a:latin typeface="Walbaum Display Light"/>
              </a:rPr>
              <a:t> </a:t>
            </a:r>
            <a:br>
              <a:rPr lang="es-ES" sz="4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Walbaum Display Light"/>
                <a:ea typeface="+mj-lt"/>
                <a:cs typeface="+mj-lt"/>
              </a:rPr>
            </a:br>
            <a:r>
              <a:rPr lang="es-ES" sz="6000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Calibri Light"/>
                <a:ea typeface="+mj-lt"/>
                <a:cs typeface="+mj-lt"/>
              </a:rPr>
              <a:t>RUEGOS Y PREGUNTAS</a:t>
            </a:r>
            <a:br>
              <a:rPr lang="es-ES" sz="6000" b="1" dirty="0">
                <a:solidFill>
                  <a:schemeClr val="accent5">
                    <a:lumMod val="10000"/>
                    <a:lumOff val="90000"/>
                  </a:schemeClr>
                </a:solidFill>
                <a:ea typeface="+mj-lt"/>
                <a:cs typeface="+mj-lt"/>
              </a:rPr>
            </a:br>
            <a:br>
              <a:rPr lang="es-ES" sz="6000" b="1" dirty="0">
                <a:ea typeface="+mj-lt"/>
                <a:cs typeface="+mj-lt"/>
              </a:rPr>
            </a:br>
            <a:r>
              <a:rPr lang="es-ES" b="1" dirty="0">
                <a:solidFill>
                  <a:schemeClr val="accent5">
                    <a:lumMod val="10000"/>
                    <a:lumOff val="90000"/>
                  </a:schemeClr>
                </a:solidFill>
                <a:ea typeface="+mj-lt"/>
                <a:cs typeface="+mj-lt"/>
              </a:rPr>
              <a:t>MUCHAS GRACIAS POR LA ATENCION</a:t>
            </a:r>
            <a:br>
              <a:rPr lang="es-ES" sz="6000" b="1" dirty="0">
                <a:ea typeface="+mj-lt"/>
                <a:cs typeface="+mj-lt"/>
              </a:rPr>
            </a:br>
            <a:br>
              <a:rPr lang="es-ES" sz="6000" b="1" dirty="0">
                <a:ea typeface="+mj-lt"/>
                <a:cs typeface="+mj-lt"/>
              </a:rPr>
            </a:br>
            <a:br>
              <a:rPr lang="es-ES" sz="6000" b="1" dirty="0">
                <a:ea typeface="+mj-lt"/>
                <a:cs typeface="+mj-lt"/>
              </a:rPr>
            </a:br>
            <a:r>
              <a:rPr lang="es-ES" sz="2800" b="1" dirty="0">
                <a:solidFill>
                  <a:srgbClr val="FFFF00"/>
                </a:solidFill>
                <a:ea typeface="+mj-lt"/>
                <a:cs typeface="+mj-lt"/>
              </a:rPr>
              <a:t>Machine </a:t>
            </a:r>
            <a:r>
              <a:rPr lang="es-ES" sz="2800" b="1" dirty="0" err="1">
                <a:solidFill>
                  <a:srgbClr val="FFFF00"/>
                </a:solidFill>
                <a:ea typeface="+mj-lt"/>
                <a:cs typeface="+mj-lt"/>
              </a:rPr>
              <a:t>Learning</a:t>
            </a:r>
            <a:br>
              <a:rPr lang="es-ES" sz="2800" b="1" dirty="0">
                <a:solidFill>
                  <a:srgbClr val="FFFF00"/>
                </a:solidFill>
                <a:latin typeface="Calibri Light"/>
                <a:ea typeface="Calibri Light"/>
                <a:cs typeface="Calibri Light"/>
              </a:rPr>
            </a:br>
            <a:br>
              <a:rPr lang="es-ES" sz="3600" b="1" dirty="0">
                <a:latin typeface="Calibri Light"/>
                <a:ea typeface="Calibri Light"/>
                <a:cs typeface="Calibri Light"/>
              </a:rPr>
            </a:br>
            <a:r>
              <a:rPr lang="es-ES" sz="2000" dirty="0">
                <a:solidFill>
                  <a:schemeClr val="accent5">
                    <a:lumMod val="10000"/>
                    <a:lumOff val="90000"/>
                  </a:schemeClr>
                </a:solidFill>
                <a:latin typeface="Univers Light"/>
              </a:rPr>
              <a:t>Leire Alonso Polanco 8 de Julio 2025</a:t>
            </a:r>
          </a:p>
          <a:p>
            <a:endParaRPr lang="es-ES" sz="3600" b="1" dirty="0">
              <a:latin typeface="Walbaum Display Light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0333C0E-06CF-5006-DC84-B40152B06FD4}"/>
              </a:ext>
            </a:extLst>
          </p:cNvPr>
          <p:cNvSpPr/>
          <p:nvPr/>
        </p:nvSpPr>
        <p:spPr>
          <a:xfrm>
            <a:off x="4345856" y="4564752"/>
            <a:ext cx="3511429" cy="90725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cap="all" baseline="0">
                <a:solidFill>
                  <a:srgbClr val="EAED9D"/>
                </a:solidFill>
                <a:latin typeface="Walbaum Display Light"/>
              </a:rPr>
              <a:t>lapredict</a:t>
            </a:r>
            <a:r>
              <a:rPr lang="es-ES" sz="4400">
                <a:latin typeface="Walbaum Display Light"/>
                <a:ea typeface="Walbaum Display Light"/>
                <a:cs typeface="Walbaum Display Light"/>
              </a:rPr>
              <a:t>​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9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0" y="634066"/>
            <a:ext cx="3590365" cy="1347974"/>
          </a:xfrm>
          <a:noFill/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algn="l" rtl="0"/>
            <a:r>
              <a:rPr lang="es-ES" dirty="0"/>
              <a:t>AGENDA</a:t>
            </a:r>
          </a:p>
        </p:txBody>
      </p:sp>
      <p:pic>
        <p:nvPicPr>
          <p:cNvPr id="15" name="Marcador de posición de imagen 14" descr="Un grupo de personas sentadas alrededor de una mesa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0" y="-20917"/>
            <a:ext cx="6117271" cy="6877890"/>
          </a:xfr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F2EBD05D-C76F-3E01-085D-2E14E5F1A6B4}"/>
              </a:ext>
            </a:extLst>
          </p:cNvPr>
          <p:cNvSpPr txBox="1">
            <a:spLocks/>
          </p:cNvSpPr>
          <p:nvPr/>
        </p:nvSpPr>
        <p:spPr>
          <a:xfrm>
            <a:off x="6742113" y="2584255"/>
            <a:ext cx="4837174" cy="3136392"/>
          </a:xfrm>
          <a:prstGeom prst="rect">
            <a:avLst/>
          </a:prstGeom>
          <a:noFill/>
        </p:spPr>
        <p:txBody>
          <a:bodyPr lIns="91440" tIns="45720" rIns="91440" bIns="45720" rtlCol="0" anchor="t">
            <a:normAutofit fontScale="85000" lnSpcReduction="10000"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sz="1800" cap="all" spc="300" dirty="0">
                <a:ea typeface="Calibri"/>
                <a:cs typeface="Calibri"/>
              </a:rPr>
              <a:t>Quienes somos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cap="all" spc="300" dirty="0">
                <a:ea typeface="Calibri"/>
                <a:cs typeface="Calibri"/>
              </a:rPr>
              <a:t>Donde estamos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cap="all" spc="300" dirty="0">
                <a:ea typeface="Calibri"/>
                <a:cs typeface="Calibri"/>
              </a:rPr>
              <a:t>Que os ofrecemos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cap="all" spc="300" dirty="0">
                <a:ea typeface="Calibri"/>
                <a:cs typeface="Calibri"/>
              </a:rPr>
              <a:t>Y EN LA PRÁCTICA, ¿DE QUE SE TRATA?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cap="all" spc="300" dirty="0">
                <a:ea typeface="Calibri"/>
                <a:cs typeface="Calibri"/>
              </a:rPr>
              <a:t>¿Cómo visualizamos los resultados?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cap="all" spc="300" dirty="0">
                <a:ea typeface="Calibri"/>
                <a:cs typeface="Calibri"/>
              </a:rPr>
              <a:t>Planificación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cap="all" spc="300" dirty="0">
                <a:ea typeface="Calibri"/>
                <a:cs typeface="Calibri"/>
              </a:rPr>
              <a:t>Ruegos y preguntas</a:t>
            </a:r>
          </a:p>
        </p:txBody>
      </p:sp>
      <p:sp>
        <p:nvSpPr>
          <p:cNvPr id="17" name="CuadroTexto 5">
            <a:extLst>
              <a:ext uri="{FF2B5EF4-FFF2-40B4-BE49-F238E27FC236}">
                <a16:creationId xmlns:a16="http://schemas.microsoft.com/office/drawing/2014/main" id="{A5EE2240-B3DF-8137-6627-B44245002681}"/>
              </a:ext>
            </a:extLst>
          </p:cNvPr>
          <p:cNvSpPr txBox="1"/>
          <p:nvPr/>
        </p:nvSpPr>
        <p:spPr>
          <a:xfrm>
            <a:off x="1149725" y="6181164"/>
            <a:ext cx="3628464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cap="all" dirty="0">
                <a:solidFill>
                  <a:srgbClr val="FFFF00"/>
                </a:solidFill>
                <a:latin typeface="Calibri Light"/>
              </a:rPr>
              <a:t>Machine </a:t>
            </a:r>
            <a:r>
              <a:rPr lang="es-ES" sz="2800" b="1" cap="all" dirty="0" err="1">
                <a:solidFill>
                  <a:srgbClr val="FFFF00"/>
                </a:solidFill>
                <a:latin typeface="Calibri Light"/>
              </a:rPr>
              <a:t>Learning</a:t>
            </a:r>
            <a:r>
              <a:rPr lang="es-ES" sz="2800" dirty="0">
                <a:latin typeface="Calibri Light"/>
                <a:ea typeface="Calibri Light"/>
                <a:cs typeface="Calibri Light"/>
              </a:rPr>
              <a:t>​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03DBD52-195B-3378-BB8D-624B4846D7CE}"/>
              </a:ext>
            </a:extLst>
          </p:cNvPr>
          <p:cNvSpPr/>
          <p:nvPr/>
        </p:nvSpPr>
        <p:spPr>
          <a:xfrm>
            <a:off x="972886" y="5270723"/>
            <a:ext cx="3511429" cy="90725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cap="all" baseline="0">
                <a:solidFill>
                  <a:srgbClr val="EAED9D"/>
                </a:solidFill>
                <a:latin typeface="Walbaum Display Light"/>
              </a:rPr>
              <a:t>lapredict</a:t>
            </a:r>
            <a:r>
              <a:rPr lang="es-ES" sz="4400">
                <a:latin typeface="Walbaum Display Light"/>
                <a:ea typeface="Walbaum Display Light"/>
                <a:cs typeface="Walbaum Display Light"/>
              </a:rPr>
              <a:t>​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AF5C-A95A-52D7-862E-B4A4AE7BD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11" descr="Un primer plano de puntos&#10;">
            <a:extLst>
              <a:ext uri="{FF2B5EF4-FFF2-40B4-BE49-F238E27FC236}">
                <a16:creationId xmlns:a16="http://schemas.microsoft.com/office/drawing/2014/main" id="{E37BF7DC-A89F-6F20-238B-1655B559C42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8D26F5-3B39-CAB6-5585-92FCDF08D3B0}"/>
              </a:ext>
            </a:extLst>
          </p:cNvPr>
          <p:cNvSpPr txBox="1"/>
          <p:nvPr/>
        </p:nvSpPr>
        <p:spPr>
          <a:xfrm>
            <a:off x="872992" y="497712"/>
            <a:ext cx="10664074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b="1" cap="all" spc="300" dirty="0">
                <a:solidFill>
                  <a:schemeClr val="bg1"/>
                </a:solidFill>
                <a:ea typeface="Calibri"/>
                <a:cs typeface="Calibri"/>
              </a:rPr>
              <a:t>¿QUIÉNES SOMOS?</a:t>
            </a:r>
          </a:p>
          <a:p>
            <a:endParaRPr lang="es-ES" sz="44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s-ES" sz="44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s-ES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ES" sz="2200" dirty="0">
                <a:solidFill>
                  <a:schemeClr val="bg1"/>
                </a:solidFill>
                <a:ea typeface="+mn-lt"/>
                <a:cs typeface="+mn-lt"/>
              </a:rPr>
              <a:t>Somos un equipo multidisciplinar que se enfoca en mejorar los sistemas de mantenimiento predictivo aplicando soluciones basadas en Inteligencia Artificial y Machine </a:t>
            </a:r>
            <a:r>
              <a:rPr lang="es-ES" sz="2200" dirty="0" err="1">
                <a:solidFill>
                  <a:schemeClr val="bg1"/>
                </a:solidFill>
                <a:ea typeface="+mn-lt"/>
                <a:cs typeface="+mn-lt"/>
              </a:rPr>
              <a:t>Learning</a:t>
            </a:r>
            <a:r>
              <a:rPr lang="es-ES" sz="2200" dirty="0">
                <a:solidFill>
                  <a:schemeClr val="bg1"/>
                </a:solidFill>
                <a:ea typeface="+mn-lt"/>
                <a:cs typeface="+mn-lt"/>
              </a:rPr>
              <a:t>. Nuestro enfoque se adapta a distintos sectores in</a:t>
            </a:r>
            <a:r>
              <a:rPr lang="es-ES" sz="2200" dirty="0">
                <a:solidFill>
                  <a:schemeClr val="bg1"/>
                </a:solidFill>
                <a:ea typeface="Calibri"/>
                <a:cs typeface="Calibri"/>
              </a:rPr>
              <a:t>dustriales: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DBAD96-8FD4-CC16-79C2-E09395F256A0}"/>
              </a:ext>
            </a:extLst>
          </p:cNvPr>
          <p:cNvSpPr/>
          <p:nvPr/>
        </p:nvSpPr>
        <p:spPr>
          <a:xfrm>
            <a:off x="4345858" y="1438311"/>
            <a:ext cx="3511429" cy="90725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4400" b="1" cap="all" baseline="0" dirty="0" err="1">
                <a:solidFill>
                  <a:srgbClr val="EAED9D"/>
                </a:solidFill>
                <a:latin typeface="Walbaum Display Light"/>
              </a:rPr>
              <a:t>lapredict</a:t>
            </a:r>
            <a:endParaRPr lang="es-ES" dirty="0" err="1">
              <a:solidFill>
                <a:srgbClr val="EAED9D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90F978-F136-BF77-4297-0D16B68AB8A5}"/>
              </a:ext>
            </a:extLst>
          </p:cNvPr>
          <p:cNvSpPr txBox="1"/>
          <p:nvPr/>
        </p:nvSpPr>
        <p:spPr>
          <a:xfrm>
            <a:off x="4612341" y="2348754"/>
            <a:ext cx="34827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cap="all">
                <a:solidFill>
                  <a:srgbClr val="FFFF00"/>
                </a:solidFill>
                <a:latin typeface="Calibri Light"/>
              </a:rPr>
              <a:t>Machine Learning</a:t>
            </a:r>
            <a:r>
              <a:rPr lang="es-ES" sz="2800">
                <a:latin typeface="Calibri Light"/>
              </a:rPr>
              <a:t>​</a:t>
            </a:r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57B8E08-323D-4866-9B76-683178FEE2AB}"/>
              </a:ext>
            </a:extLst>
          </p:cNvPr>
          <p:cNvSpPr/>
          <p:nvPr/>
        </p:nvSpPr>
        <p:spPr>
          <a:xfrm>
            <a:off x="4857016" y="5135029"/>
            <a:ext cx="1489239" cy="48160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87C58D-79FD-6035-991D-4A7005844F27}"/>
              </a:ext>
            </a:extLst>
          </p:cNvPr>
          <p:cNvSpPr txBox="1"/>
          <p:nvPr/>
        </p:nvSpPr>
        <p:spPr>
          <a:xfrm>
            <a:off x="4901748" y="5146251"/>
            <a:ext cx="14783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000" b="1" dirty="0">
                <a:solidFill>
                  <a:schemeClr val="bg1"/>
                </a:solidFill>
                <a:ea typeface="Calibri"/>
                <a:cs typeface="Calibri"/>
              </a:rPr>
              <a:t>AVIACIÓN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AA48A3-7218-5D9C-932E-50A72D635517}"/>
              </a:ext>
            </a:extLst>
          </p:cNvPr>
          <p:cNvSpPr/>
          <p:nvPr/>
        </p:nvSpPr>
        <p:spPr>
          <a:xfrm>
            <a:off x="2851161" y="4339411"/>
            <a:ext cx="1668533" cy="8177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215F22E-DD72-FCF9-63D5-57DEFBA6E0FA}"/>
              </a:ext>
            </a:extLst>
          </p:cNvPr>
          <p:cNvSpPr/>
          <p:nvPr/>
        </p:nvSpPr>
        <p:spPr>
          <a:xfrm>
            <a:off x="8723044" y="6020293"/>
            <a:ext cx="1343563" cy="45919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A22C105-9C4D-322A-A6C1-1E605E58FA8B}"/>
              </a:ext>
            </a:extLst>
          </p:cNvPr>
          <p:cNvSpPr txBox="1"/>
          <p:nvPr/>
        </p:nvSpPr>
        <p:spPr>
          <a:xfrm>
            <a:off x="2873482" y="4406663"/>
            <a:ext cx="1646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GENERACIÓN ELECTRICA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002590F-7046-B969-D77C-2E4BDDE71E1D}"/>
              </a:ext>
            </a:extLst>
          </p:cNvPr>
          <p:cNvSpPr txBox="1"/>
          <p:nvPr/>
        </p:nvSpPr>
        <p:spPr>
          <a:xfrm>
            <a:off x="6358512" y="4574751"/>
            <a:ext cx="16351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LOGISTICA PESADA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D9C709A-3CBE-61CA-EB77-AF1F27592B02}"/>
              </a:ext>
            </a:extLst>
          </p:cNvPr>
          <p:cNvSpPr txBox="1"/>
          <p:nvPr/>
        </p:nvSpPr>
        <p:spPr>
          <a:xfrm>
            <a:off x="8734157" y="6042723"/>
            <a:ext cx="1332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ROBÓTICA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900215C-086B-E4D0-FB8C-B8F64CA62F7F}"/>
              </a:ext>
            </a:extLst>
          </p:cNvPr>
          <p:cNvSpPr txBox="1"/>
          <p:nvPr/>
        </p:nvSpPr>
        <p:spPr>
          <a:xfrm>
            <a:off x="800394" y="5415195"/>
            <a:ext cx="23523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ADDITIVE MANUFACTURING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9CA570D-B4D6-1BD7-CE2A-41BCDA657E07}"/>
              </a:ext>
            </a:extLst>
          </p:cNvPr>
          <p:cNvSpPr txBox="1"/>
          <p:nvPr/>
        </p:nvSpPr>
        <p:spPr>
          <a:xfrm>
            <a:off x="8958275" y="5146250"/>
            <a:ext cx="202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SIST. RIEGO AUTOMATIZADO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010492A-7729-4543-F5AB-62F03DD221DB}"/>
              </a:ext>
            </a:extLst>
          </p:cNvPr>
          <p:cNvSpPr txBox="1"/>
          <p:nvPr/>
        </p:nvSpPr>
        <p:spPr>
          <a:xfrm>
            <a:off x="5417215" y="4305810"/>
            <a:ext cx="7387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ea typeface="Calibri"/>
                <a:cs typeface="Calibri"/>
              </a:rPr>
              <a:t>CNC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70E0474-CD4C-8EBC-38F3-F1CED42DFC73}"/>
              </a:ext>
            </a:extLst>
          </p:cNvPr>
          <p:cNvSpPr txBox="1"/>
          <p:nvPr/>
        </p:nvSpPr>
        <p:spPr>
          <a:xfrm>
            <a:off x="3411364" y="5516044"/>
            <a:ext cx="11981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EQUIPOS HVCA 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6B18492-4809-BE22-6441-5C53C5208E4A}"/>
              </a:ext>
            </a:extLst>
          </p:cNvPr>
          <p:cNvSpPr txBox="1"/>
          <p:nvPr/>
        </p:nvSpPr>
        <p:spPr>
          <a:xfrm>
            <a:off x="5641335" y="5919457"/>
            <a:ext cx="2744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SIST. HOSPITALARIOS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7672CFD-8873-353D-9726-CF78CF6F27ED}"/>
              </a:ext>
            </a:extLst>
          </p:cNvPr>
          <p:cNvSpPr txBox="1"/>
          <p:nvPr/>
        </p:nvSpPr>
        <p:spPr>
          <a:xfrm>
            <a:off x="643513" y="4406663"/>
            <a:ext cx="18481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EQUIPOS  REFRIGERACIÓN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804552C-DA19-FE37-B04D-0687C0A10265}"/>
              </a:ext>
            </a:extLst>
          </p:cNvPr>
          <p:cNvSpPr txBox="1"/>
          <p:nvPr/>
        </p:nvSpPr>
        <p:spPr>
          <a:xfrm>
            <a:off x="8117836" y="4373043"/>
            <a:ext cx="38987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SIST. RESPALDO ELECTRICO (UPS)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196A6D5-35F1-5B08-5AFB-63379F42AEA2}"/>
              </a:ext>
            </a:extLst>
          </p:cNvPr>
          <p:cNvSpPr/>
          <p:nvPr/>
        </p:nvSpPr>
        <p:spPr>
          <a:xfrm>
            <a:off x="867722" y="5325532"/>
            <a:ext cx="2206415" cy="82898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E6F7BEF-9648-24CD-D52F-05EE8F2BFEB6}"/>
              </a:ext>
            </a:extLst>
          </p:cNvPr>
          <p:cNvSpPr/>
          <p:nvPr/>
        </p:nvSpPr>
        <p:spPr>
          <a:xfrm>
            <a:off x="3400249" y="5482409"/>
            <a:ext cx="1209094" cy="78416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8F3F91E-262B-0099-DBD8-60800F3BAFA3}"/>
              </a:ext>
            </a:extLst>
          </p:cNvPr>
          <p:cNvSpPr/>
          <p:nvPr/>
        </p:nvSpPr>
        <p:spPr>
          <a:xfrm>
            <a:off x="8958370" y="5101410"/>
            <a:ext cx="2027119" cy="72813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3FE6E41-0490-D840-4856-EDA59C313545}"/>
              </a:ext>
            </a:extLst>
          </p:cNvPr>
          <p:cNvSpPr/>
          <p:nvPr/>
        </p:nvSpPr>
        <p:spPr>
          <a:xfrm>
            <a:off x="5708659" y="5874616"/>
            <a:ext cx="2609827" cy="50401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02E5941-5E01-6192-0470-C2A053B5A5CC}"/>
              </a:ext>
            </a:extLst>
          </p:cNvPr>
          <p:cNvSpPr/>
          <p:nvPr/>
        </p:nvSpPr>
        <p:spPr>
          <a:xfrm>
            <a:off x="8084307" y="4227355"/>
            <a:ext cx="3416650" cy="6048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D7503CE-A2F7-9DD4-7E3A-050F1F620A38}"/>
              </a:ext>
            </a:extLst>
          </p:cNvPr>
          <p:cNvSpPr/>
          <p:nvPr/>
        </p:nvSpPr>
        <p:spPr>
          <a:xfrm>
            <a:off x="5338865" y="4283380"/>
            <a:ext cx="749652" cy="4479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1F3F9B7-E27A-EE63-A769-2BED47067BF7}"/>
              </a:ext>
            </a:extLst>
          </p:cNvPr>
          <p:cNvSpPr/>
          <p:nvPr/>
        </p:nvSpPr>
        <p:spPr>
          <a:xfrm>
            <a:off x="6481868" y="4485086"/>
            <a:ext cx="1365974" cy="86260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3F755B2-3E33-06B6-9A72-33905EDDF956}"/>
              </a:ext>
            </a:extLst>
          </p:cNvPr>
          <p:cNvSpPr/>
          <p:nvPr/>
        </p:nvSpPr>
        <p:spPr>
          <a:xfrm>
            <a:off x="643602" y="4373030"/>
            <a:ext cx="1847829" cy="75054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04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Marcador de posición de imagen 90" descr="Una persona sentada en una mesa con los dedos levantados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E9643DE-4F7F-B845-5D0B-3DFE82CFF270}"/>
              </a:ext>
            </a:extLst>
          </p:cNvPr>
          <p:cNvSpPr txBox="1"/>
          <p:nvPr/>
        </p:nvSpPr>
        <p:spPr>
          <a:xfrm>
            <a:off x="872992" y="497712"/>
            <a:ext cx="5229221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b="1" cap="all" spc="300" dirty="0">
                <a:ea typeface="Calibri"/>
                <a:cs typeface="Calibri"/>
              </a:rPr>
              <a:t>¿DÓNDE ESTAMOS?</a:t>
            </a:r>
          </a:p>
          <a:p>
            <a:r>
              <a:rPr lang="es-ES" sz="2200" dirty="0">
                <a:ea typeface="+mn-lt"/>
                <a:cs typeface="+mn-lt"/>
              </a:rPr>
              <a:t>Estamos</a:t>
            </a:r>
            <a:r>
              <a:rPr lang="es-ES" sz="4400" b="1" dirty="0">
                <a:ea typeface="Calibri"/>
                <a:cs typeface="Calibri"/>
              </a:rPr>
              <a:t> </a:t>
            </a:r>
            <a:r>
              <a:rPr lang="es-ES" sz="2200" dirty="0">
                <a:ea typeface="+mn-lt"/>
                <a:cs typeface="+mn-lt"/>
              </a:rPr>
              <a:t>donde necesites, pero nuestro campo base está en Vitoria-Gasteiz.</a:t>
            </a:r>
            <a:endParaRPr lang="es-ES" sz="4400" b="1" dirty="0">
              <a:ea typeface="+mn-lt"/>
              <a:cs typeface="+mn-lt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endParaRPr lang="es-ES" sz="2200" dirty="0">
              <a:ea typeface="Calibri"/>
              <a:cs typeface="Calibri"/>
            </a:endParaRPr>
          </a:p>
          <a:p>
            <a:r>
              <a:rPr lang="es-ES" sz="2200" dirty="0">
                <a:ea typeface="Calibri"/>
                <a:cs typeface="Calibri"/>
              </a:rPr>
              <a:t>Puedes contactar con nosotros en </a:t>
            </a:r>
            <a:r>
              <a:rPr lang="es-ES" sz="2200" dirty="0">
                <a:ea typeface="Calibri"/>
                <a:cs typeface="Calibri"/>
                <a:hlinkClick r:id="rId4"/>
              </a:rPr>
              <a:t>lamachine@lamachine.com</a:t>
            </a:r>
            <a:r>
              <a:rPr lang="es-ES" sz="2200" dirty="0">
                <a:ea typeface="Calibri"/>
                <a:cs typeface="Calibri"/>
              </a:rPr>
              <a:t> o por </a:t>
            </a:r>
            <a:r>
              <a:rPr lang="es-ES" sz="2200" dirty="0" err="1">
                <a:ea typeface="Calibri"/>
                <a:cs typeface="Calibri"/>
              </a:rPr>
              <a:t>telefono</a:t>
            </a:r>
            <a:r>
              <a:rPr lang="es-ES" sz="2200" dirty="0">
                <a:ea typeface="Calibri"/>
                <a:cs typeface="Calibri"/>
              </a:rPr>
              <a:t> +34 945878922</a:t>
            </a:r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EA41752-FAF9-EE06-5579-DD0EE4B4077F}"/>
              </a:ext>
            </a:extLst>
          </p:cNvPr>
          <p:cNvSpPr/>
          <p:nvPr/>
        </p:nvSpPr>
        <p:spPr>
          <a:xfrm>
            <a:off x="6844768" y="284105"/>
            <a:ext cx="3511429" cy="90725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b="1" cap="all" baseline="0">
                <a:solidFill>
                  <a:srgbClr val="EAED9D"/>
                </a:solidFill>
                <a:latin typeface="Walbaum Display Light"/>
              </a:rPr>
              <a:t>lapredict</a:t>
            </a:r>
            <a:r>
              <a:rPr lang="es-ES" sz="4400">
                <a:latin typeface="Walbaum Display Light"/>
                <a:ea typeface="Walbaum Display Light"/>
                <a:cs typeface="Walbaum Display Light"/>
              </a:rPr>
              <a:t>​</a:t>
            </a:r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85917A-60EC-8701-E834-B0620E09C7CA}"/>
              </a:ext>
            </a:extLst>
          </p:cNvPr>
          <p:cNvSpPr txBox="1"/>
          <p:nvPr/>
        </p:nvSpPr>
        <p:spPr>
          <a:xfrm>
            <a:off x="7010400" y="1194547"/>
            <a:ext cx="33483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cap="all">
                <a:solidFill>
                  <a:srgbClr val="FFFF00"/>
                </a:solidFill>
                <a:latin typeface="Calibri Light"/>
              </a:rPr>
              <a:t>Machine Learning</a:t>
            </a:r>
            <a:r>
              <a:rPr lang="es-ES" sz="2800">
                <a:latin typeface="Calibri Light"/>
              </a:rPr>
              <a:t>​</a:t>
            </a:r>
            <a:endParaRPr lang="es-ES"/>
          </a:p>
        </p:txBody>
      </p:sp>
      <p:pic>
        <p:nvPicPr>
          <p:cNvPr id="12" name="Imagen 11" descr="Patrón de fondo, Mapa&#10;&#10;El contenido generado por IA puede ser incorrecto.">
            <a:extLst>
              <a:ext uri="{FF2B5EF4-FFF2-40B4-BE49-F238E27FC236}">
                <a16:creationId xmlns:a16="http://schemas.microsoft.com/office/drawing/2014/main" id="{F6779A66-D7FA-5019-908E-241510FB0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31" y="2241176"/>
            <a:ext cx="5405703" cy="32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B829-3B89-5A8E-E5A6-959F1C029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A9EA978-A4B5-5441-5F8E-C44256F5CA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828865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i="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Qué os ofrecemos</a:t>
            </a:r>
            <a:r>
              <a:rPr lang="es-ES" b="1" dirty="0">
                <a:solidFill>
                  <a:srgbClr val="A53F51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s-ES" b="1" dirty="0"/>
              <a:t> </a:t>
            </a:r>
            <a:r>
              <a:rPr lang="es-ES" b="1" dirty="0">
                <a:solidFill>
                  <a:srgbClr val="A53F51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F065CDC-2BE1-12B3-EF46-B766421A7938}"/>
              </a:ext>
            </a:extLst>
          </p:cNvPr>
          <p:cNvSpPr/>
          <p:nvPr/>
        </p:nvSpPr>
        <p:spPr>
          <a:xfrm>
            <a:off x="1143004" y="1540144"/>
            <a:ext cx="2990595" cy="12432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/>
              <a:t>MANTENIMIENTO CORRECTIVO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12AFF58-774B-13BF-19FC-E4C2F2B7473A}"/>
              </a:ext>
            </a:extLst>
          </p:cNvPr>
          <p:cNvSpPr/>
          <p:nvPr/>
        </p:nvSpPr>
        <p:spPr>
          <a:xfrm>
            <a:off x="1143004" y="3207020"/>
            <a:ext cx="2990595" cy="12432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/>
              <a:t>MANTENIMIENTO PREVENTIVO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99086A-4CF6-28F7-F48C-4F722F81FE8C}"/>
              </a:ext>
            </a:extLst>
          </p:cNvPr>
          <p:cNvSpPr/>
          <p:nvPr/>
        </p:nvSpPr>
        <p:spPr>
          <a:xfrm>
            <a:off x="1143004" y="4814363"/>
            <a:ext cx="2990595" cy="12432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b="1"/>
              <a:t>MANTENIMIENTO PREDICTIVO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F621F1-2681-B4E3-EBDC-DB104156DD23}"/>
              </a:ext>
            </a:extLst>
          </p:cNvPr>
          <p:cNvSpPr txBox="1"/>
          <p:nvPr/>
        </p:nvSpPr>
        <p:spPr>
          <a:xfrm>
            <a:off x="4248151" y="1712119"/>
            <a:ext cx="739854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 err="1"/>
              <a:t>Después</a:t>
            </a:r>
            <a:r>
              <a:rPr lang="en-US" sz="2000" dirty="0"/>
              <a:t> de que </a:t>
            </a:r>
            <a:r>
              <a:rPr lang="en-US" sz="2000" err="1"/>
              <a:t>ocurre</a:t>
            </a:r>
            <a:r>
              <a:rPr lang="en-US" sz="2000" dirty="0"/>
              <a:t> un </a:t>
            </a:r>
            <a:r>
              <a:rPr lang="en-US" sz="2000" err="1"/>
              <a:t>fallo</a:t>
            </a:r>
            <a:r>
              <a:rPr lang="en-US" sz="2000" dirty="0"/>
              <a:t>.</a:t>
            </a:r>
            <a:endParaRPr lang="es-ES" sz="2000">
              <a:ea typeface="Calibri"/>
              <a:cs typeface="Calibri"/>
            </a:endParaRPr>
          </a:p>
          <a:p>
            <a:pPr marL="285750" lvl="1" indent="-285750">
              <a:buFont typeface="Calibri"/>
              <a:buChar char="-"/>
            </a:pPr>
            <a:r>
              <a:rPr lang="en-US" sz="2000" dirty="0"/>
              <a:t>Es </a:t>
            </a:r>
            <a:r>
              <a:rPr lang="en-US" sz="2000" err="1"/>
              <a:t>el</a:t>
            </a:r>
            <a:r>
              <a:rPr lang="en-US" sz="2000" dirty="0"/>
              <a:t> </a:t>
            </a:r>
            <a:r>
              <a:rPr lang="en-US" sz="2000" err="1"/>
              <a:t>tipo</a:t>
            </a:r>
            <a:r>
              <a:rPr lang="en-US" sz="2000" dirty="0"/>
              <a:t> </a:t>
            </a:r>
            <a:r>
              <a:rPr lang="en-US" sz="2000" err="1"/>
              <a:t>más</a:t>
            </a:r>
            <a:r>
              <a:rPr lang="en-US" sz="2000" dirty="0"/>
              <a:t> </a:t>
            </a:r>
            <a:r>
              <a:rPr lang="en-US" sz="2000" err="1"/>
              <a:t>costoso</a:t>
            </a:r>
            <a:r>
              <a:rPr lang="en-US" sz="2000" dirty="0"/>
              <a:t> a largo </a:t>
            </a:r>
            <a:r>
              <a:rPr lang="en-US" sz="2000" err="1"/>
              <a:t>plazo</a:t>
            </a:r>
            <a:r>
              <a:rPr lang="en-US" sz="2000" dirty="0"/>
              <a:t>, </a:t>
            </a:r>
            <a:r>
              <a:rPr lang="en-US" sz="2000" err="1"/>
              <a:t>debido</a:t>
            </a:r>
            <a:r>
              <a:rPr lang="en-US" sz="2000" dirty="0"/>
              <a:t> a </a:t>
            </a:r>
            <a:r>
              <a:rPr lang="en-US" sz="2000" err="1"/>
              <a:t>paradas</a:t>
            </a:r>
            <a:r>
              <a:rPr lang="en-US" sz="2000" dirty="0"/>
              <a:t> </a:t>
            </a:r>
            <a:r>
              <a:rPr lang="en-US" sz="2000" err="1"/>
              <a:t>imprevistas</a:t>
            </a:r>
            <a:r>
              <a:rPr lang="en-US" sz="2000" dirty="0"/>
              <a:t> y </a:t>
            </a:r>
            <a:r>
              <a:rPr lang="en-US" sz="2000" err="1"/>
              <a:t>daños</a:t>
            </a:r>
            <a:r>
              <a:rPr lang="en-US" sz="2000" dirty="0"/>
              <a:t> </a:t>
            </a:r>
            <a:r>
              <a:rPr lang="en-US" sz="2000" err="1"/>
              <a:t>colaterales</a:t>
            </a:r>
            <a:r>
              <a:rPr lang="en-US" sz="2000" dirty="0"/>
              <a:t>.</a:t>
            </a:r>
            <a:endParaRPr lang="en-US" sz="2000">
              <a:ea typeface="Calibri"/>
              <a:cs typeface="Calibri"/>
            </a:endParaRPr>
          </a:p>
          <a:p>
            <a:pPr marL="0" lvl="1"/>
            <a:endParaRPr lang="en-US" sz="2000" dirty="0">
              <a:ea typeface="Calibri"/>
              <a:cs typeface="Calibri"/>
            </a:endParaRPr>
          </a:p>
          <a:p>
            <a:pPr marL="0" lvl="1"/>
            <a:endParaRPr lang="en-US" sz="2000" dirty="0">
              <a:ea typeface="Calibri"/>
              <a:cs typeface="Calibri"/>
            </a:endParaRPr>
          </a:p>
          <a:p>
            <a:pPr marL="285750" lvl="1" indent="-285750">
              <a:buFont typeface="Calibri"/>
              <a:buChar char="-"/>
            </a:pPr>
            <a:r>
              <a:rPr lang="en-US" sz="2000" err="1"/>
              <a:t>Programado</a:t>
            </a:r>
            <a:r>
              <a:rPr lang="en-US" sz="2000" dirty="0"/>
              <a:t>, con base </a:t>
            </a:r>
            <a:r>
              <a:rPr lang="en-US" sz="2000" err="1"/>
              <a:t>en</a:t>
            </a:r>
            <a:r>
              <a:rPr lang="en-US" sz="2000" dirty="0"/>
              <a:t> </a:t>
            </a:r>
            <a:r>
              <a:rPr lang="en-US" sz="2000" err="1"/>
              <a:t>el</a:t>
            </a:r>
            <a:r>
              <a:rPr lang="en-US" sz="2000" dirty="0"/>
              <a:t> </a:t>
            </a:r>
            <a:r>
              <a:rPr lang="en-US" sz="2000" err="1"/>
              <a:t>tiempo</a:t>
            </a:r>
            <a:r>
              <a:rPr lang="en-US" sz="2000" dirty="0"/>
              <a:t> o </a:t>
            </a:r>
            <a:r>
              <a:rPr lang="en-US" sz="2000" err="1"/>
              <a:t>uso</a:t>
            </a:r>
            <a:r>
              <a:rPr lang="en-US" sz="2000" dirty="0"/>
              <a:t>.</a:t>
            </a:r>
            <a:endParaRPr lang="en-US" sz="2000" dirty="0">
              <a:ea typeface="Calibri"/>
              <a:cs typeface="Calibri"/>
            </a:endParaRPr>
          </a:p>
          <a:p>
            <a:pPr marL="285750" lvl="1" indent="-285750">
              <a:buFont typeface="Calibri"/>
              <a:buChar char="-"/>
            </a:pPr>
            <a:r>
              <a:rPr lang="en-US" sz="2000" err="1"/>
              <a:t>Evitar</a:t>
            </a:r>
            <a:r>
              <a:rPr lang="en-US" sz="2000" dirty="0"/>
              <a:t> </a:t>
            </a:r>
            <a:r>
              <a:rPr lang="en-US" sz="2000" err="1"/>
              <a:t>fallos</a:t>
            </a:r>
            <a:r>
              <a:rPr lang="en-US" sz="2000" dirty="0"/>
              <a:t> </a:t>
            </a:r>
            <a:r>
              <a:rPr lang="en-US" sz="2000" err="1"/>
              <a:t>realizando</a:t>
            </a:r>
            <a:r>
              <a:rPr lang="en-US" sz="2000" dirty="0"/>
              <a:t> </a:t>
            </a:r>
            <a:r>
              <a:rPr lang="en-US" sz="2000" err="1"/>
              <a:t>revisiones</a:t>
            </a:r>
            <a:r>
              <a:rPr lang="en-US" sz="2000" dirty="0"/>
              <a:t> o </a:t>
            </a:r>
            <a:r>
              <a:rPr lang="en-US" sz="2000" err="1"/>
              <a:t>sustituciones</a:t>
            </a:r>
            <a:r>
              <a:rPr lang="en-US" sz="2000" dirty="0"/>
              <a:t> antes de que algo se </a:t>
            </a:r>
            <a:r>
              <a:rPr lang="en-US" sz="2000" err="1"/>
              <a:t>dañe</a:t>
            </a:r>
            <a:r>
              <a:rPr lang="en-US" sz="2000" dirty="0"/>
              <a:t>.</a:t>
            </a:r>
            <a:endParaRPr lang="en-US" sz="2000">
              <a:ea typeface="Calibri"/>
              <a:cs typeface="Calibri"/>
            </a:endParaRPr>
          </a:p>
          <a:p>
            <a:pPr marL="228600" lvl="1" indent="-228600">
              <a:buFont typeface="Calibri"/>
              <a:buChar char="-"/>
            </a:pPr>
            <a:endParaRPr lang="en-US" sz="2000" dirty="0">
              <a:ea typeface="Calibri"/>
              <a:cs typeface="Calibri"/>
            </a:endParaRPr>
          </a:p>
          <a:p>
            <a:pPr marL="228600" lvl="1" indent="-228600">
              <a:buFont typeface="Calibri"/>
              <a:buChar char="-"/>
            </a:pPr>
            <a:endParaRPr lang="en-US" sz="2000" dirty="0"/>
          </a:p>
          <a:p>
            <a:pPr marL="285750" lvl="1" indent="-285750">
              <a:buFont typeface="Calibri"/>
              <a:buChar char="-"/>
            </a:pPr>
            <a:r>
              <a:rPr lang="en-US" sz="2000" dirty="0"/>
              <a:t>Datos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tiempo</a:t>
            </a:r>
            <a:r>
              <a:rPr lang="en-US" sz="2000" dirty="0"/>
              <a:t> real y </a:t>
            </a: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predictivos</a:t>
            </a:r>
            <a:r>
              <a:rPr lang="en-US" sz="2000" dirty="0"/>
              <a:t> para </a:t>
            </a:r>
            <a:r>
              <a:rPr lang="en-US" sz="2000" dirty="0" err="1"/>
              <a:t>anticipar</a:t>
            </a:r>
            <a:r>
              <a:rPr lang="en-US" sz="2000" dirty="0"/>
              <a:t> </a:t>
            </a:r>
            <a:r>
              <a:rPr lang="en-US" sz="2000" dirty="0" err="1"/>
              <a:t>fallos</a:t>
            </a:r>
            <a:r>
              <a:rPr lang="en-US" sz="2000" dirty="0"/>
              <a:t>.</a:t>
            </a:r>
            <a:endParaRPr lang="en-US" sz="2000" dirty="0">
              <a:ea typeface="Calibri"/>
              <a:cs typeface="Calibri"/>
            </a:endParaRPr>
          </a:p>
          <a:p>
            <a:pPr marL="285750" lvl="1" indent="-285750">
              <a:buFont typeface="Calibri"/>
              <a:buChar char="-"/>
            </a:pPr>
            <a:r>
              <a:rPr lang="en-US" sz="2000" dirty="0"/>
              <a:t>Sensores y Machine Learning para </a:t>
            </a:r>
            <a:r>
              <a:rPr lang="en-US" sz="2000" err="1"/>
              <a:t>analizar</a:t>
            </a:r>
            <a:r>
              <a:rPr lang="en-US" sz="2000" dirty="0"/>
              <a:t> </a:t>
            </a:r>
            <a:r>
              <a:rPr lang="en-US" sz="2000" err="1"/>
              <a:t>el</a:t>
            </a:r>
            <a:r>
              <a:rPr lang="en-US" sz="2000" dirty="0"/>
              <a:t> </a:t>
            </a:r>
            <a:r>
              <a:rPr lang="en-US" sz="2000" err="1"/>
              <a:t>estado</a:t>
            </a:r>
            <a:r>
              <a:rPr lang="en-US" sz="2000" dirty="0"/>
              <a:t> real del </a:t>
            </a:r>
            <a:r>
              <a:rPr lang="en-US" sz="2000" err="1"/>
              <a:t>equipo</a:t>
            </a:r>
            <a:r>
              <a:rPr lang="en-US" sz="2000" dirty="0"/>
              <a:t>.</a:t>
            </a:r>
            <a:endParaRPr lang="en-US" sz="2000">
              <a:ea typeface="Calibri"/>
              <a:cs typeface="Calibri"/>
            </a:endParaRPr>
          </a:p>
          <a:p>
            <a:pPr marL="285750" lvl="1" indent="-285750">
              <a:buFont typeface="Calibri"/>
              <a:buChar char="-"/>
            </a:pPr>
            <a:r>
              <a:rPr lang="en-US" sz="2000" dirty="0"/>
              <a:t>Solo se </a:t>
            </a:r>
            <a:r>
              <a:rPr lang="en-US" sz="2000" err="1"/>
              <a:t>interviene</a:t>
            </a:r>
            <a:r>
              <a:rPr lang="en-US" sz="2000" dirty="0"/>
              <a:t> </a:t>
            </a:r>
            <a:r>
              <a:rPr lang="en-US" sz="2000" err="1"/>
              <a:t>cuando</a:t>
            </a:r>
            <a:r>
              <a:rPr lang="en-US" sz="2000" dirty="0"/>
              <a:t> hay </a:t>
            </a:r>
            <a:r>
              <a:rPr lang="en-US" sz="2000" err="1"/>
              <a:t>señales</a:t>
            </a:r>
            <a:r>
              <a:rPr lang="en-US" sz="2000" dirty="0"/>
              <a:t> </a:t>
            </a:r>
            <a:r>
              <a:rPr lang="en-US" sz="2000" err="1"/>
              <a:t>reales</a:t>
            </a:r>
            <a:r>
              <a:rPr lang="en-US" sz="2000" dirty="0"/>
              <a:t> de </a:t>
            </a:r>
            <a:r>
              <a:rPr lang="en-US" sz="2000" err="1"/>
              <a:t>fallo</a:t>
            </a:r>
            <a:r>
              <a:rPr lang="en-US" sz="2000" dirty="0"/>
              <a:t>.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A9BF89C-9352-FB56-7D9B-9F682B5D230B}"/>
              </a:ext>
            </a:extLst>
          </p:cNvPr>
          <p:cNvSpPr/>
          <p:nvPr/>
        </p:nvSpPr>
        <p:spPr>
          <a:xfrm>
            <a:off x="9761797" y="236479"/>
            <a:ext cx="1880274" cy="52205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b="1" cap="all" baseline="0" err="1">
                <a:solidFill>
                  <a:schemeClr val="tx1"/>
                </a:solidFill>
                <a:latin typeface="Walbaum Display Light"/>
              </a:rPr>
              <a:t>lapredict</a:t>
            </a:r>
            <a:r>
              <a:rPr lang="es-ES" sz="2400" dirty="0">
                <a:latin typeface="Walbaum Display Light"/>
                <a:ea typeface="Walbaum Display Light"/>
                <a:cs typeface="Walbaum Display Light"/>
              </a:rPr>
              <a:t>​</a:t>
            </a:r>
            <a:endParaRPr lang="es-ES" sz="2400">
              <a:ea typeface="Calibri"/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5DB351-95FC-750C-6C44-AF5FD164747A}"/>
              </a:ext>
            </a:extLst>
          </p:cNvPr>
          <p:cNvSpPr txBox="1"/>
          <p:nvPr/>
        </p:nvSpPr>
        <p:spPr>
          <a:xfrm>
            <a:off x="9704715" y="812146"/>
            <a:ext cx="27670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cap="all" dirty="0">
                <a:latin typeface="Calibri Light"/>
              </a:rPr>
              <a:t>Machine </a:t>
            </a:r>
            <a:r>
              <a:rPr lang="es-ES" b="1" cap="all" err="1">
                <a:latin typeface="Calibri Light"/>
              </a:rPr>
              <a:t>Learning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368798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1D9C-EE77-E095-7E82-61A708799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2F8AEC8-E847-729C-017E-C830B58548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828865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i="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Qué os ofrecemos</a:t>
            </a:r>
            <a:r>
              <a:rPr lang="es-ES" b="1" dirty="0">
                <a:solidFill>
                  <a:srgbClr val="A53F51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s-ES" b="1" dirty="0"/>
              <a:t> </a:t>
            </a:r>
            <a:r>
              <a:rPr lang="es-ES" b="1" dirty="0">
                <a:solidFill>
                  <a:srgbClr val="A53F51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5A5709-F9AE-0504-9E77-142125CA35EA}"/>
              </a:ext>
            </a:extLst>
          </p:cNvPr>
          <p:cNvSpPr txBox="1"/>
          <p:nvPr/>
        </p:nvSpPr>
        <p:spPr>
          <a:xfrm>
            <a:off x="792299" y="1545825"/>
            <a:ext cx="10605310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ea typeface="+mn-lt"/>
                <a:cs typeface="+mn-lt"/>
              </a:rPr>
              <a:t>Desarrollar un modelo predictivo mediante técnicas </a:t>
            </a:r>
            <a:r>
              <a:rPr lang="es-ES" sz="2000" b="1" dirty="0">
                <a:ea typeface="+mn-lt"/>
                <a:cs typeface="+mn-lt"/>
              </a:rPr>
              <a:t>Machine </a:t>
            </a:r>
            <a:r>
              <a:rPr lang="es-ES" sz="2000" b="1" err="1">
                <a:ea typeface="+mn-lt"/>
                <a:cs typeface="+mn-lt"/>
              </a:rPr>
              <a:t>Learning</a:t>
            </a:r>
            <a:r>
              <a:rPr lang="es-ES" sz="2000" dirty="0">
                <a:ea typeface="+mn-lt"/>
                <a:cs typeface="+mn-lt"/>
              </a:rPr>
              <a:t> de aprendizaje automático que permita anticipar </a:t>
            </a:r>
            <a:r>
              <a:rPr lang="es-ES" sz="2000" b="1" dirty="0">
                <a:ea typeface="+mn-lt"/>
                <a:cs typeface="+mn-lt"/>
              </a:rPr>
              <a:t>posibles fallos en la </a:t>
            </a:r>
            <a:r>
              <a:rPr lang="es-ES" sz="2000" b="1" err="1">
                <a:ea typeface="+mn-lt"/>
                <a:cs typeface="+mn-lt"/>
              </a:rPr>
              <a:t>maquina</a:t>
            </a:r>
            <a:r>
              <a:rPr lang="es-ES" sz="2000" dirty="0">
                <a:ea typeface="+mn-lt"/>
                <a:cs typeface="+mn-lt"/>
              </a:rPr>
              <a:t>, con el fin de implementar soluciones proactivas a través de un sistema de </a:t>
            </a:r>
            <a:r>
              <a:rPr lang="es-ES" sz="2000" b="1" dirty="0">
                <a:ea typeface="+mn-lt"/>
                <a:cs typeface="+mn-lt"/>
              </a:rPr>
              <a:t>mantenimiento predictivo</a:t>
            </a:r>
            <a:r>
              <a:rPr lang="es-ES" sz="2000" dirty="0">
                <a:ea typeface="+mn-lt"/>
                <a:cs typeface="+mn-lt"/>
              </a:rPr>
              <a:t>. Este sistema facilitará la sustitución o reparación oportuna de componentes antes de que se produzca una avería.</a:t>
            </a:r>
            <a:endParaRPr lang="es-ES" sz="2000" dirty="0"/>
          </a:p>
        </p:txBody>
      </p:sp>
      <p:pic>
        <p:nvPicPr>
          <p:cNvPr id="24" name="Imagen 23" descr="Diagrama&#10;&#10;El contenido generado por IA puede ser incorrecto.">
            <a:extLst>
              <a:ext uri="{FF2B5EF4-FFF2-40B4-BE49-F238E27FC236}">
                <a16:creationId xmlns:a16="http://schemas.microsoft.com/office/drawing/2014/main" id="{CA54485C-8BC8-7C7C-FD93-59C2448E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09913"/>
            <a:ext cx="10058400" cy="292417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D7BBF02-272F-84EC-7D37-4CB6FC6E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049" y="216274"/>
            <a:ext cx="2158814" cy="10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24260-1BB0-266F-CE39-FEE8C595D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FE3EBF4-5863-AC44-334C-DAFEA1C1BD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828865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i="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Qué os ofrecemos</a:t>
            </a:r>
            <a:r>
              <a:rPr lang="es-ES" b="1" dirty="0">
                <a:solidFill>
                  <a:srgbClr val="A53F51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s-ES" b="1" dirty="0"/>
              <a:t> </a:t>
            </a:r>
            <a:r>
              <a:rPr lang="es-ES" b="1" dirty="0">
                <a:solidFill>
                  <a:srgbClr val="A53F51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475B962-9BBC-9A68-0A49-96F0B7CD6A17}"/>
              </a:ext>
            </a:extLst>
          </p:cNvPr>
          <p:cNvSpPr/>
          <p:nvPr/>
        </p:nvSpPr>
        <p:spPr>
          <a:xfrm>
            <a:off x="909774" y="2068655"/>
            <a:ext cx="2264176" cy="1283766"/>
          </a:xfrm>
          <a:prstGeom prst="ellipse">
            <a:avLst/>
          </a:prstGeom>
          <a:solidFill>
            <a:srgbClr val="90C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MENOR TIEMPO DE INACTIVIDAD</a:t>
            </a:r>
            <a:endParaRPr lang="es-ES" sz="1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CE7D621-7910-9B41-8683-00CA691C4412}"/>
              </a:ext>
            </a:extLst>
          </p:cNvPr>
          <p:cNvSpPr/>
          <p:nvPr/>
        </p:nvSpPr>
        <p:spPr>
          <a:xfrm>
            <a:off x="3517242" y="2068655"/>
            <a:ext cx="2264176" cy="1283766"/>
          </a:xfrm>
          <a:prstGeom prst="ellipse">
            <a:avLst/>
          </a:prstGeom>
          <a:solidFill>
            <a:srgbClr val="90C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OPTIMIZ. DE RECURSOS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CE797AE-1D44-FCBA-7BC2-5C793E730309}"/>
              </a:ext>
            </a:extLst>
          </p:cNvPr>
          <p:cNvSpPr/>
          <p:nvPr/>
        </p:nvSpPr>
        <p:spPr>
          <a:xfrm>
            <a:off x="6148523" y="2068655"/>
            <a:ext cx="2264176" cy="1283766"/>
          </a:xfrm>
          <a:prstGeom prst="ellipse">
            <a:avLst/>
          </a:prstGeom>
          <a:solidFill>
            <a:srgbClr val="90C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EXTENSIÓN DE LA VIDA UTIL 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875A800-8BC2-BDFF-ECD8-44ACD20B09AD}"/>
              </a:ext>
            </a:extLst>
          </p:cNvPr>
          <p:cNvSpPr/>
          <p:nvPr/>
        </p:nvSpPr>
        <p:spPr>
          <a:xfrm>
            <a:off x="8875054" y="2068655"/>
            <a:ext cx="2311800" cy="1283766"/>
          </a:xfrm>
          <a:prstGeom prst="ellipse">
            <a:avLst/>
          </a:prstGeom>
          <a:solidFill>
            <a:srgbClr val="90C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MEJOR PLANIF. OPERATIVA 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4452D0D-93A7-BB5C-4558-EAA9B1E3BF04}"/>
              </a:ext>
            </a:extLst>
          </p:cNvPr>
          <p:cNvSpPr/>
          <p:nvPr/>
        </p:nvSpPr>
        <p:spPr>
          <a:xfrm>
            <a:off x="909773" y="3795061"/>
            <a:ext cx="2264176" cy="1331391"/>
          </a:xfrm>
          <a:prstGeom prst="ellipse">
            <a:avLst/>
          </a:prstGeom>
          <a:solidFill>
            <a:srgbClr val="90C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DECISIONES BASADA EN DATOS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7EA1549-BE2D-4F88-AB14-65592E0BFAEF}"/>
              </a:ext>
            </a:extLst>
          </p:cNvPr>
          <p:cNvSpPr/>
          <p:nvPr/>
        </p:nvSpPr>
        <p:spPr>
          <a:xfrm>
            <a:off x="3517242" y="3783155"/>
            <a:ext cx="2264176" cy="1343297"/>
          </a:xfrm>
          <a:prstGeom prst="ellipse">
            <a:avLst/>
          </a:prstGeom>
          <a:solidFill>
            <a:srgbClr val="90C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MEJORA EN LA CALIDAD DEL SERVICIO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ECCC312-985B-7800-1728-66AF2BE7C8BF}"/>
              </a:ext>
            </a:extLst>
          </p:cNvPr>
          <p:cNvSpPr/>
          <p:nvPr/>
        </p:nvSpPr>
        <p:spPr>
          <a:xfrm>
            <a:off x="6267585" y="3771248"/>
            <a:ext cx="2264176" cy="1355204"/>
          </a:xfrm>
          <a:prstGeom prst="ellipse">
            <a:avLst/>
          </a:prstGeom>
          <a:solidFill>
            <a:srgbClr val="90C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REDUCCIÓN DE RIEGOS LABORALES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FAA02A6-F185-ECCC-9F9D-1F54E5483318}"/>
              </a:ext>
            </a:extLst>
          </p:cNvPr>
          <p:cNvSpPr/>
          <p:nvPr/>
        </p:nvSpPr>
        <p:spPr>
          <a:xfrm>
            <a:off x="8922679" y="3771248"/>
            <a:ext cx="2216552" cy="1355203"/>
          </a:xfrm>
          <a:prstGeom prst="ellipse">
            <a:avLst/>
          </a:prstGeom>
          <a:solidFill>
            <a:srgbClr val="90CB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CUMPLIMIENTO NORMATIVO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E710001-3C7F-C379-1984-30505033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049" y="216274"/>
            <a:ext cx="2158814" cy="10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8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11" descr="Un primer plano de punto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rtl="0"/>
            <a:endParaRPr lang="es-ES" dirty="0">
              <a:ea typeface="Calibri"/>
              <a:cs typeface="Calibri"/>
            </a:endParaRPr>
          </a:p>
          <a:p>
            <a:pPr rtl="0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9E2CF0C-CC4A-4F47-4F5D-53CD6EFA59C5}"/>
              </a:ext>
            </a:extLst>
          </p:cNvPr>
          <p:cNvSpPr txBox="1">
            <a:spLocks/>
          </p:cNvSpPr>
          <p:nvPr/>
        </p:nvSpPr>
        <p:spPr>
          <a:xfrm>
            <a:off x="838200" y="824566"/>
            <a:ext cx="6828865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Y </a:t>
            </a:r>
            <a:r>
              <a:rPr lang="es-ES" sz="4000" b="1" dirty="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EN LA PRÁCTICA, ¿DE QUE SE TRATA? </a:t>
            </a:r>
            <a:r>
              <a:rPr lang="es-ES" sz="4000" b="1" dirty="0">
                <a:solidFill>
                  <a:srgbClr val="A53F51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s-ES" sz="3200" b="1" dirty="0">
                <a:solidFill>
                  <a:srgbClr val="A53F51"/>
                </a:solidFill>
                <a:latin typeface="Calibri Light"/>
                <a:ea typeface="Calibri Light"/>
                <a:cs typeface="Calibri Light"/>
              </a:rPr>
              <a:t> </a:t>
            </a:r>
            <a:r>
              <a:rPr lang="es-ES" sz="3200" b="1" dirty="0">
                <a:solidFill>
                  <a:srgbClr val="001D2E"/>
                </a:solidFill>
                <a:latin typeface="Walbaum Display Light"/>
              </a:rPr>
              <a:t>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F3A91E-651F-D692-F9F5-FE9DBD6909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2" r="4030" b="311"/>
          <a:stretch>
            <a:fillRect/>
          </a:stretch>
        </p:blipFill>
        <p:spPr>
          <a:xfrm>
            <a:off x="8358745" y="2117430"/>
            <a:ext cx="3413583" cy="2208553"/>
          </a:xfrm>
          <a:prstGeom prst="rect">
            <a:avLst/>
          </a:prstGeom>
        </p:spPr>
      </p:pic>
      <p:pic>
        <p:nvPicPr>
          <p:cNvPr id="9" name="Imagen 8" descr="Avión volando en el cielo&#10;&#10;El contenido generado por IA puede ser incorrecto.">
            <a:extLst>
              <a:ext uri="{FF2B5EF4-FFF2-40B4-BE49-F238E27FC236}">
                <a16:creationId xmlns:a16="http://schemas.microsoft.com/office/drawing/2014/main" id="{14E819C1-B954-9032-2EFE-E020237942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004" t="3532" b="16585"/>
          <a:stretch>
            <a:fillRect/>
          </a:stretch>
        </p:blipFill>
        <p:spPr>
          <a:xfrm>
            <a:off x="617026" y="2296420"/>
            <a:ext cx="3111562" cy="18333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684375B-B121-B295-9D18-7DCF41C69854}"/>
              </a:ext>
            </a:extLst>
          </p:cNvPr>
          <p:cNvSpPr/>
          <p:nvPr/>
        </p:nvSpPr>
        <p:spPr>
          <a:xfrm>
            <a:off x="9366091" y="597870"/>
            <a:ext cx="2536517" cy="6271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 cap="all" baseline="0" err="1">
                <a:solidFill>
                  <a:srgbClr val="EAED9D"/>
                </a:solidFill>
                <a:latin typeface="Walbaum Display Light"/>
              </a:rPr>
              <a:t>lapredict</a:t>
            </a:r>
            <a:r>
              <a:rPr lang="es-ES" sz="3200" dirty="0">
                <a:latin typeface="Walbaum Display Light"/>
                <a:ea typeface="Walbaum Display Light"/>
                <a:cs typeface="Walbaum Display Light"/>
              </a:rPr>
              <a:t>​</a:t>
            </a:r>
            <a:endParaRPr lang="es-ES" sz="3200">
              <a:ea typeface="Calibri"/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D7817C-F308-E88D-B871-022689A484B1}"/>
              </a:ext>
            </a:extLst>
          </p:cNvPr>
          <p:cNvSpPr txBox="1"/>
          <p:nvPr/>
        </p:nvSpPr>
        <p:spPr>
          <a:xfrm>
            <a:off x="9542930" y="1250577"/>
            <a:ext cx="34491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cap="all" dirty="0">
                <a:solidFill>
                  <a:srgbClr val="FFFF00"/>
                </a:solidFill>
                <a:latin typeface="Calibri Light"/>
              </a:rPr>
              <a:t>Machine </a:t>
            </a:r>
            <a:r>
              <a:rPr lang="es-ES" sz="2000" b="1" cap="all" err="1">
                <a:solidFill>
                  <a:srgbClr val="FFFF00"/>
                </a:solidFill>
                <a:latin typeface="Calibri Light"/>
              </a:rPr>
              <a:t>Learning</a:t>
            </a:r>
            <a:r>
              <a:rPr lang="es-ES" sz="2000" dirty="0">
                <a:latin typeface="Calibri Light"/>
              </a:rPr>
              <a:t>​</a:t>
            </a:r>
            <a:endParaRPr lang="es-ES" sz="2000" dirty="0"/>
          </a:p>
        </p:txBody>
      </p:sp>
      <p:pic>
        <p:nvPicPr>
          <p:cNvPr id="13" name="Imagen 12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D6D7A75D-DE10-3FD2-DEE5-1673E96EB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160" y="2292163"/>
            <a:ext cx="2814357" cy="1847850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E524601E-E2FF-7AEA-3DD0-B2119188BD53}"/>
              </a:ext>
            </a:extLst>
          </p:cNvPr>
          <p:cNvSpPr/>
          <p:nvPr/>
        </p:nvSpPr>
        <p:spPr>
          <a:xfrm>
            <a:off x="3813586" y="2990179"/>
            <a:ext cx="520834" cy="4704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5E255DE3-F4FF-E65E-5508-29F2CD8F6754}"/>
              </a:ext>
            </a:extLst>
          </p:cNvPr>
          <p:cNvSpPr/>
          <p:nvPr/>
        </p:nvSpPr>
        <p:spPr>
          <a:xfrm>
            <a:off x="7522733" y="2978973"/>
            <a:ext cx="520834" cy="4704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5E0A631-1B76-9200-67BB-BA342C1ABB14}"/>
              </a:ext>
            </a:extLst>
          </p:cNvPr>
          <p:cNvSpPr txBox="1"/>
          <p:nvPr/>
        </p:nvSpPr>
        <p:spPr>
          <a:xfrm>
            <a:off x="890319" y="4328731"/>
            <a:ext cx="257614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DATOS HISTORICOS Y A TIEMPO REAL</a:t>
            </a:r>
            <a:endParaRPr lang="es-ES"/>
          </a:p>
          <a:p>
            <a:endParaRPr lang="es-ES" b="1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NOS CONECTAMOS A VUESTRO SIST. DE ADQUISICIÓN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91EFA4-3FFD-8AA4-0FED-152D74E61756}"/>
              </a:ext>
            </a:extLst>
          </p:cNvPr>
          <p:cNvSpPr txBox="1"/>
          <p:nvPr/>
        </p:nvSpPr>
        <p:spPr>
          <a:xfrm>
            <a:off x="4653611" y="4345471"/>
            <a:ext cx="26437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MACHINE LEARNING</a:t>
            </a:r>
            <a:endParaRPr lang="es-ES"/>
          </a:p>
          <a:p>
            <a:endParaRPr lang="es-ES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s-ES" b="1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NOS ENCARGAMOS DE ESTRUCTURAR UN MODELO DE ML Y DE QUE ESTE HAGA LAS MEJORES PREDICCIONES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56713F-CD39-423E-4B31-106907F1B306}"/>
              </a:ext>
            </a:extLst>
          </p:cNvPr>
          <p:cNvSpPr txBox="1"/>
          <p:nvPr/>
        </p:nvSpPr>
        <p:spPr>
          <a:xfrm>
            <a:off x="8338923" y="4351052"/>
            <a:ext cx="346102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MANTENIMIENTOS PREVENTIVOS EFICIENTES</a:t>
            </a:r>
            <a:endParaRPr lang="es-ES"/>
          </a:p>
          <a:p>
            <a:endParaRPr lang="es-ES" b="1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s-ES" b="1" dirty="0">
                <a:solidFill>
                  <a:schemeClr val="bg1"/>
                </a:solidFill>
                <a:ea typeface="Calibri"/>
                <a:cs typeface="Calibri"/>
              </a:rPr>
              <a:t>CON LAS PREDICCIONES OBTENIDAS, HACER EL MANTENIMIENTO PREDICTIVO ESTÁ EN VUESTRAS MANOS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7" descr="primer plano de código informático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4807427E-36BC-CF5C-E4BF-F8271327D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815" y="2136679"/>
            <a:ext cx="7580220" cy="387331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C2DA94C-720E-61F4-4299-F7859D3B0CD0}"/>
              </a:ext>
            </a:extLst>
          </p:cNvPr>
          <p:cNvSpPr/>
          <p:nvPr/>
        </p:nvSpPr>
        <p:spPr>
          <a:xfrm>
            <a:off x="9366091" y="597870"/>
            <a:ext cx="2536517" cy="6271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3200" b="1" cap="all" baseline="0" err="1">
                <a:solidFill>
                  <a:srgbClr val="EAED9D"/>
                </a:solidFill>
                <a:latin typeface="Walbaum Display Light"/>
              </a:rPr>
              <a:t>lapredict</a:t>
            </a:r>
            <a:r>
              <a:rPr lang="es-ES" sz="3200" dirty="0">
                <a:latin typeface="Walbaum Display Light"/>
                <a:ea typeface="Walbaum Display Light"/>
                <a:cs typeface="Walbaum Display Light"/>
              </a:rPr>
              <a:t>​</a:t>
            </a:r>
            <a:endParaRPr lang="es-ES" sz="3200">
              <a:ea typeface="Calibri"/>
              <a:cs typeface="Calibri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459D88-67ED-BD21-0F21-ECD4B7107456}"/>
              </a:ext>
            </a:extLst>
          </p:cNvPr>
          <p:cNvSpPr txBox="1"/>
          <p:nvPr/>
        </p:nvSpPr>
        <p:spPr>
          <a:xfrm>
            <a:off x="9542930" y="1250577"/>
            <a:ext cx="34491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cap="all" dirty="0">
                <a:solidFill>
                  <a:srgbClr val="FFFF00"/>
                </a:solidFill>
                <a:latin typeface="Calibri Light"/>
              </a:rPr>
              <a:t>Machine </a:t>
            </a:r>
            <a:r>
              <a:rPr lang="es-ES" sz="2000" b="1" cap="all" err="1">
                <a:solidFill>
                  <a:srgbClr val="FFFF00"/>
                </a:solidFill>
                <a:latin typeface="Calibri Light"/>
              </a:rPr>
              <a:t>Learning</a:t>
            </a:r>
            <a:r>
              <a:rPr lang="es-ES" sz="2000" dirty="0">
                <a:latin typeface="Calibri Light"/>
              </a:rPr>
              <a:t>​</a:t>
            </a:r>
            <a:endParaRPr lang="es-ES" sz="2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E99C5A-4D97-CC15-41C8-009824DBE3B4}"/>
              </a:ext>
            </a:extLst>
          </p:cNvPr>
          <p:cNvSpPr txBox="1"/>
          <p:nvPr/>
        </p:nvSpPr>
        <p:spPr>
          <a:xfrm>
            <a:off x="679077" y="600635"/>
            <a:ext cx="83237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b="1" i="1" cap="all" dirty="0">
                <a:solidFill>
                  <a:schemeClr val="bg1"/>
                </a:solidFill>
                <a:latin typeface="Calibri Light"/>
              </a:rPr>
              <a:t>Y EN LA PRÁCTICA, ¿DE QUE SE TRATA?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380E4A6-6B0D-02CC-C024-A8709BC96380}"/>
              </a:ext>
            </a:extLst>
          </p:cNvPr>
          <p:cNvSpPr txBox="1"/>
          <p:nvPr/>
        </p:nvSpPr>
        <p:spPr>
          <a:xfrm>
            <a:off x="9671852" y="2821997"/>
            <a:ext cx="191532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ea typeface="Calibri"/>
                <a:cs typeface="Calibri"/>
              </a:rPr>
              <a:t>DATOS</a:t>
            </a:r>
          </a:p>
          <a:p>
            <a:pPr algn="ctr"/>
            <a:endParaRPr lang="es-E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ea typeface="Calibri"/>
                <a:cs typeface="Calibri"/>
              </a:rPr>
              <a:t>DATOS</a:t>
            </a:r>
          </a:p>
          <a:p>
            <a:pPr algn="ctr"/>
            <a:endParaRPr lang="es-E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ea typeface="Calibri"/>
                <a:cs typeface="Calibri"/>
              </a:rPr>
              <a:t>DATOS</a:t>
            </a:r>
          </a:p>
          <a:p>
            <a:pPr algn="ctr"/>
            <a:endParaRPr lang="es-E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ea typeface="Calibri"/>
                <a:cs typeface="Calibri"/>
              </a:rPr>
              <a:t>DATOS</a:t>
            </a:r>
            <a:endParaRPr lang="es-E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0</TotalTime>
  <Words>496</Words>
  <Application>Microsoft Office PowerPoint</Application>
  <PresentationFormat>Panorámica</PresentationFormat>
  <Paragraphs>123</Paragraphs>
  <Slides>12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Personalizar</vt:lpstr>
      <vt:lpstr>     Transformando el Mantenimiento Predictivo    Machine Learning  Leire Alonso Polanco 8 de Julio 2025 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  ¿COMO VISUALIZAMOS LOS RESULTADOS?  </vt:lpstr>
      <vt:lpstr>planificación</vt:lpstr>
      <vt:lpstr>     RUEGOS Y PREGUNTAS  MUCHAS GRACIAS POR LA ATENCION   Machine Learning  Leire Alonso Polanco 8 de Julio 2025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1124</cp:revision>
  <dcterms:created xsi:type="dcterms:W3CDTF">2025-07-07T19:24:48Z</dcterms:created>
  <dcterms:modified xsi:type="dcterms:W3CDTF">2025-07-08T00:32:39Z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